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2" r:id="rId1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3" Type="http://schemas.openxmlformats.org/officeDocument/2006/relationships/slide" Target="slides/slide1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image" Target="../media/image132.jpeg"/><Relationship Id="rId3" Type="http://schemas.openxmlformats.org/officeDocument/2006/relationships/image" Target="../media/image133.jpeg"/></Relationships>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B783DAFD-2A27-DE6A-85AF-47F6AA37A438}"/>
              </a:ext>
            </a:extLst>
          </p:cNvPr>
          <p:cNvSpPr txBox="1">
            <a:spLocks noChangeArrowheads="1"/>
          </p:cNvSpPr>
          <p:nvPr/>
        </p:nvSpPr>
        <p:spPr bwMode="auto">
          <a:xfrm>
            <a:off x="392272" y="254322"/>
            <a:ext cx="7924800" cy="380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3200" b="1" i="1" u="sng" strike="noStrike" kern="1200" cap="none" spc="0" normalizeH="0" baseline="0" noProof="0">
                <a:ln>
                  <a:noFill/>
                </a:ln>
                <a:solidFill>
                  <a:srgbClr val="0033CC"/>
                </a:solidFill>
                <a:effectLst/>
                <a:uLnTx/>
                <a:uFillTx/>
                <a:latin typeface="Arial" panose="020B0604020202020204" pitchFamily="34" charset="0"/>
                <a:ea typeface="+mn-ea"/>
                <a:cs typeface="+mn-cs"/>
              </a:rPr>
              <a:t>Removal of Pesticides in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3200" b="1" i="1" u="none" strike="noStrike" kern="1200" cap="none" spc="0" normalizeH="0" baseline="0" noProof="0">
                <a:ln>
                  <a:noFill/>
                </a:ln>
                <a:solidFill>
                  <a:srgbClr val="0033CC"/>
                </a:solidFill>
                <a:effectLst/>
                <a:uLnTx/>
                <a:uFillTx/>
                <a:latin typeface="Arial" panose="020B0604020202020204" pitchFamily="34" charset="0"/>
                <a:ea typeface="+mn-ea"/>
                <a:cs typeface="+mn-cs"/>
              </a:rPr>
              <a:t>             </a:t>
            </a:r>
            <a:r>
              <a:rPr kumimoji="0" lang="zh-CN" altLang="zh-CN" sz="3200" b="1" i="1" u="sng" strike="noStrike" kern="1200" cap="none" spc="0" normalizeH="0" baseline="0" noProof="0">
                <a:ln>
                  <a:noFill/>
                </a:ln>
                <a:solidFill>
                  <a:srgbClr val="0033CC"/>
                </a:solidFill>
                <a:effectLst/>
                <a:uLnTx/>
                <a:uFillTx/>
                <a:latin typeface="Arial" panose="020B0604020202020204" pitchFamily="34" charset="0"/>
                <a:ea typeface="+mn-ea"/>
                <a:cs typeface="+mn-cs"/>
              </a:rPr>
              <a:t>Grassed Waterways</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zh-CN" altLang="zh-CN" sz="2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Quantify the effectiveness of using water-treatment residuals in filter socks for removal of pesticides</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from fields</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Collaboration with industry</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90115" name="Picture 3">
            <a:extLst>
              <a:ext uri="{FF2B5EF4-FFF2-40B4-BE49-F238E27FC236}">
                <a16:creationId xmlns:a16="http://schemas.microsoft.com/office/drawing/2014/main" id="{3895BD9E-65BD-74EC-F52A-48681BDE0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371" t="54529" r="37730" b="-3430"/>
          <a:stretch>
            <a:fillRect/>
          </a:stretch>
        </p:blipFill>
        <p:spPr bwMode="auto">
          <a:xfrm>
            <a:off x="5181600" y="3352800"/>
            <a:ext cx="3810000" cy="3417888"/>
          </a:xfrm>
          <a:prstGeom prst="rect">
            <a:avLst/>
          </a:prstGeom>
          <a:noFill/>
          <a:extLst>
            <a:ext uri="{909E8E84-426E-40DD-AFC4-6F175D3DCCD1}">
              <a14:hiddenFill xmlns:a14="http://schemas.microsoft.com/office/drawing/2010/main">
                <a:solidFill>
                  <a:srgbClr val="FFFFFF"/>
                </a:solidFill>
              </a14:hiddenFill>
            </a:ext>
          </a:extLst>
        </p:spPr>
      </p:pic>
      <p:sp>
        <p:nvSpPr>
          <p:cNvPr id="90116" name="Text Box 4">
            <a:extLst>
              <a:ext uri="{FF2B5EF4-FFF2-40B4-BE49-F238E27FC236}">
                <a16:creationId xmlns:a16="http://schemas.microsoft.com/office/drawing/2014/main" id="{7A041659-4DB4-6714-4F40-D6010C953CBA}"/>
              </a:ext>
            </a:extLst>
          </p:cNvPr>
          <p:cNvSpPr txBox="1">
            <a:spLocks noChangeArrowheads="1"/>
          </p:cNvSpPr>
          <p:nvPr/>
        </p:nvSpPr>
        <p:spPr bwMode="auto">
          <a:xfrm>
            <a:off x="5486400" y="2971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5000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Arial" panose="020B0604020202020204" pitchFamily="34" charset="0"/>
                <a:ea typeface="+mn-ea"/>
                <a:cs typeface="+mn-cs"/>
              </a:rPr>
              <a:t>Filter sock filled with compost</a:t>
            </a: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90117" name="Picture 5">
            <a:extLst>
              <a:ext uri="{FF2B5EF4-FFF2-40B4-BE49-F238E27FC236}">
                <a16:creationId xmlns:a16="http://schemas.microsoft.com/office/drawing/2014/main" id="{4AEE8737-CD37-FF58-1E42-998DF0A5B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8" name="Text Box 6">
            <a:extLst>
              <a:ext uri="{FF2B5EF4-FFF2-40B4-BE49-F238E27FC236}">
                <a16:creationId xmlns:a16="http://schemas.microsoft.com/office/drawing/2014/main" id="{03C5F7F3-8A3D-F6EC-F2DE-8FD8D1B78E8D}"/>
              </a:ext>
            </a:extLst>
          </p:cNvPr>
          <p:cNvSpPr txBox="1">
            <a:spLocks noChangeArrowheads="1"/>
          </p:cNvSpPr>
          <p:nvPr/>
        </p:nvSpPr>
        <p:spPr bwMode="auto">
          <a:xfrm>
            <a:off x="533400" y="35052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ctr" defTabSz="4806950" rtl="0" eaLnBrk="1" fontAlgn="base" latinLnBrk="0" hangingPunct="1">
              <a:lnSpc>
                <a:spcPct val="100000"/>
              </a:lnSpc>
              <a:spcBef>
                <a:spcPct val="5000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Arial" panose="020B0604020202020204" pitchFamily="34" charset="0"/>
                <a:ea typeface="+mn-ea"/>
                <a:cs typeface="+mn-cs"/>
              </a:rPr>
              <a:t>Grassed waterway</a:t>
            </a: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